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9" r:id="rId3"/>
    <p:sldId id="258" r:id="rId4"/>
    <p:sldId id="308" r:id="rId5"/>
    <p:sldId id="309" r:id="rId6"/>
    <p:sldId id="310" r:id="rId7"/>
    <p:sldId id="311" r:id="rId8"/>
    <p:sldId id="314" r:id="rId9"/>
    <p:sldId id="315" r:id="rId10"/>
    <p:sldId id="316" r:id="rId11"/>
    <p:sldId id="317" r:id="rId12"/>
    <p:sldId id="318" r:id="rId13"/>
    <p:sldId id="312" r:id="rId14"/>
    <p:sldId id="299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303" r:id="rId51"/>
    <p:sldId id="305" r:id="rId52"/>
    <p:sldId id="304" r:id="rId53"/>
    <p:sldId id="306" r:id="rId54"/>
    <p:sldId id="313" r:id="rId55"/>
    <p:sldId id="307" r:id="rId56"/>
    <p:sldId id="298" r:id="rId57"/>
    <p:sldId id="296" r:id="rId58"/>
    <p:sldId id="300" r:id="rId59"/>
    <p:sldId id="301" r:id="rId60"/>
    <p:sldId id="297" r:id="rId61"/>
    <p:sldId id="257" r:id="rId62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7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juhtslaidi alapealkirja laadi redigeerimiseks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2262-913B-4B61-A8FA-B0AE248CCA00}" type="datetimeFigureOut">
              <a:rPr lang="et-EE" smtClean="0"/>
              <a:t>03.11.2022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A982-9C16-413B-8425-63F1EF9918A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9205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2262-913B-4B61-A8FA-B0AE248CCA00}" type="datetimeFigureOut">
              <a:rPr lang="et-EE" smtClean="0"/>
              <a:t>03.11.2022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A982-9C16-413B-8425-63F1EF9918A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9829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2262-913B-4B61-A8FA-B0AE248CCA00}" type="datetimeFigureOut">
              <a:rPr lang="et-EE" smtClean="0"/>
              <a:t>03.11.2022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A982-9C16-413B-8425-63F1EF9918A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98878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14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2262-913B-4B61-A8FA-B0AE248CCA00}" type="datetimeFigureOut">
              <a:rPr lang="et-EE" smtClean="0"/>
              <a:t>03.11.2022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A982-9C16-413B-8425-63F1EF9918A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5748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2262-913B-4B61-A8FA-B0AE248CCA00}" type="datetimeFigureOut">
              <a:rPr lang="et-EE" smtClean="0"/>
              <a:t>03.11.2022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A982-9C16-413B-8425-63F1EF9918A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72181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2262-913B-4B61-A8FA-B0AE248CCA00}" type="datetimeFigureOut">
              <a:rPr lang="et-EE" smtClean="0"/>
              <a:t>03.11.2022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A982-9C16-413B-8425-63F1EF9918A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2697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2262-913B-4B61-A8FA-B0AE248CCA00}" type="datetimeFigureOut">
              <a:rPr lang="et-EE" smtClean="0"/>
              <a:t>03.11.2022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A982-9C16-413B-8425-63F1EF9918A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36633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2262-913B-4B61-A8FA-B0AE248CCA00}" type="datetimeFigureOut">
              <a:rPr lang="et-EE" smtClean="0"/>
              <a:t>03.11.2022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A982-9C16-413B-8425-63F1EF9918A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3375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2262-913B-4B61-A8FA-B0AE248CCA00}" type="datetimeFigureOut">
              <a:rPr lang="et-EE" smtClean="0"/>
              <a:t>03.11.2022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A982-9C16-413B-8425-63F1EF9918A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3546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2262-913B-4B61-A8FA-B0AE248CCA00}" type="datetimeFigureOut">
              <a:rPr lang="et-EE" smtClean="0"/>
              <a:t>03.11.2022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A982-9C16-413B-8425-63F1EF9918A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6583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D2262-913B-4B61-A8FA-B0AE248CCA00}" type="datetimeFigureOut">
              <a:rPr lang="et-EE" smtClean="0"/>
              <a:t>03.11.2022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4A982-9C16-413B-8425-63F1EF9918A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8617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D2262-913B-4B61-A8FA-B0AE248CCA00}" type="datetimeFigureOut">
              <a:rPr lang="et-EE" smtClean="0"/>
              <a:t>03.11.2022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4A982-9C16-413B-8425-63F1EF9918A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0251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n-scale.ru/blog/upravlenie-reputaciej" TargetMode="External"/><Relationship Id="rId2" Type="http://schemas.openxmlformats.org/officeDocument/2006/relationships/hyperlink" Target="https://in-scale.ru/blog/monitoring-socialnyx-setej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Sisuturundus</a:t>
            </a:r>
            <a:br>
              <a:rPr lang="et-EE" dirty="0" smtClean="0"/>
            </a:br>
            <a:r>
              <a:rPr lang="ru-RU" dirty="0" smtClean="0"/>
              <a:t>Маркетинговый контент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43006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z="3400"/>
              <a:t>3</a:t>
            </a:r>
            <a:r>
              <a:rPr lang="ru-RU" altLang="en-US" sz="3400"/>
              <a:t>.</a:t>
            </a:r>
            <a:r>
              <a:rPr lang="et-EE" altLang="en-US" sz="3400"/>
              <a:t> </a:t>
            </a:r>
            <a:r>
              <a:rPr lang="ru-RU" altLang="en-US" sz="3400"/>
              <a:t>Низкововлечённая/ информационная</a:t>
            </a:r>
            <a:endParaRPr lang="et-EE" altLang="en-US" sz="340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sz="2600"/>
              <a:t>А (эмоциональное отображение мотивации)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600"/>
              <a:t>-Простой формат «Проблема-решение»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600"/>
              <a:t>Реклама не обязательно должна нравится потребителям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600"/>
              <a:t>Б (поддержка утверждения о выгодах)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600"/>
              <a:t>-Одна, две выгоды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600"/>
              <a:t>-В рекламе должно прозвучать «крайнее утверждение» о выгодах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600"/>
              <a:t>-Выгоды должны легко запоминаться после 1-2 контактов</a:t>
            </a:r>
            <a:endParaRPr lang="et-EE" altLang="en-US" sz="2600"/>
          </a:p>
        </p:txBody>
      </p:sp>
    </p:spTree>
    <p:extLst>
      <p:ext uri="{BB962C8B-B14F-4D97-AF65-F5344CB8AC3E}">
        <p14:creationId xmlns:p14="http://schemas.microsoft.com/office/powerpoint/2010/main" val="23513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3400"/>
              <a:t>4. Стратегические приемы рекламы для низкововлеченной/ трансформационной  аудитории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100"/>
              <a:t>Аспект А (эмоциональное изображение мотивации)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100"/>
              <a:t>Эмоциональная достоверность — основной элемент и единственная выгода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100"/>
              <a:t>Художественная передача эмоций должна быть уникальной для марки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100"/>
              <a:t> Целевой аудитории реклама должна нравиться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en-US" sz="2100"/>
              <a:t>Аспект Б (утверждение в поддержку выгод)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100"/>
              <a:t>Не заявлять о выгодах, а подразумевать их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100"/>
              <a:t>Повторение выполняет аккумулирующую и закрепляющую функции</a:t>
            </a:r>
          </a:p>
        </p:txBody>
      </p:sp>
    </p:spTree>
    <p:extLst>
      <p:ext uri="{BB962C8B-B14F-4D97-AF65-F5344CB8AC3E}">
        <p14:creationId xmlns:p14="http://schemas.microsoft.com/office/powerpoint/2010/main" val="20976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3400"/>
              <a:t>5. Высокая вовлечённость информационное</a:t>
            </a:r>
            <a:endParaRPr lang="et-EE" altLang="en-US" sz="340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sz="1500"/>
              <a:t>А эмоц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500"/>
              <a:t>Точная эмоциональная передача мотивации важна на ранних стадиях ЖЦП, однако её значение уменьшается, когда продукт достигает зрелости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500"/>
              <a:t>Целевая аудитория должна принять заявления об основных выгодах, сделанных в рекламе, но само рекламное объявление не обязательно должно нравится.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500"/>
              <a:t>Б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500"/>
              <a:t>«первоначальное отношение» ЦА к марке имеет определяющее значение.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500"/>
              <a:t>Не перехваливайте.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500"/>
              <a:t>Не принижать достоинства марки.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500"/>
              <a:t>Пригласить для участия в рекламе эксперта или объективного ведущего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500"/>
              <a:t>Для ЦА, не одобряющей марку, можно использовать подход, основанный на опровержении.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500"/>
              <a:t>Подход на основе открытого сравнения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500"/>
              <a:t>Итоговое заявление о выгоде, но не больше 7 выгод</a:t>
            </a:r>
          </a:p>
          <a:p>
            <a:pPr eaLnBrk="1" hangingPunct="1">
              <a:lnSpc>
                <a:spcPct val="80000"/>
              </a:lnSpc>
            </a:pPr>
            <a:endParaRPr lang="et-EE" altLang="en-US" sz="1500"/>
          </a:p>
        </p:txBody>
      </p:sp>
    </p:spTree>
    <p:extLst>
      <p:ext uri="{BB962C8B-B14F-4D97-AF65-F5344CB8AC3E}">
        <p14:creationId xmlns:p14="http://schemas.microsoft.com/office/powerpoint/2010/main" val="347945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3400"/>
              <a:t>6. Высокововлечённая трансформационная</a:t>
            </a:r>
            <a:endParaRPr lang="et-EE" altLang="en-US" sz="340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sz="2100"/>
              <a:t>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100"/>
              <a:t>Эмоциональная достоверность имеет первостепенное значение, при этом реклама д.б. ориентирована на потребителей с одинаковым стилем жизни внутри ЦА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100"/>
              <a:t>Люди должны отождествлять себя с с пользователями рекламируемого товара, при этом сама реклама не обязательно должна им нравится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100"/>
              <a:t>Б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100"/>
              <a:t>Значительная часть рекламы должна предоставлять информацию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100"/>
              <a:t>Лучше перехвалить, чем не дохвалить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100"/>
              <a:t>Повторение способствует формированию и закреплению отношения к марке.</a:t>
            </a:r>
            <a:endParaRPr lang="et-EE" altLang="en-US" sz="2100"/>
          </a:p>
        </p:txBody>
      </p:sp>
    </p:spTree>
    <p:extLst>
      <p:ext uri="{BB962C8B-B14F-4D97-AF65-F5344CB8AC3E}">
        <p14:creationId xmlns:p14="http://schemas.microsoft.com/office/powerpoint/2010/main" val="32893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dirty="0" smtClean="0"/>
              <a:t>Минимальная эффективная частота, расчёт</a:t>
            </a:r>
            <a:endParaRPr lang="et-EE" altLang="en-US" dirty="0" smtClean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t-EE" altLang="en-US" smtClean="0"/>
          </a:p>
        </p:txBody>
      </p:sp>
      <p:pic>
        <p:nvPicPr>
          <p:cNvPr id="146436" name="Picture 5" descr="per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062" y="1927334"/>
            <a:ext cx="7667625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507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dirty="0" smtClean="0"/>
              <a:t>Теория рекламы.</a:t>
            </a:r>
            <a:br>
              <a:rPr lang="ru-RU" altLang="et-EE" dirty="0" smtClean="0"/>
            </a:br>
            <a:endParaRPr lang="et-EE" altLang="et-EE" dirty="0" smtClean="0"/>
          </a:p>
        </p:txBody>
      </p:sp>
      <p:sp>
        <p:nvSpPr>
          <p:cNvPr id="34819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t-EE" dirty="0" smtClean="0"/>
              <a:t>Что такое рекламная деятельность и её цели?</a:t>
            </a:r>
          </a:p>
          <a:p>
            <a:r>
              <a:rPr lang="ru-RU" altLang="et-EE" dirty="0" smtClean="0"/>
              <a:t>Как создать креативную рекламу, которая  обеспечит продажи</a:t>
            </a:r>
          </a:p>
          <a:p>
            <a:r>
              <a:rPr lang="ru-RU" altLang="et-EE" dirty="0" smtClean="0"/>
              <a:t>Как разработать стратегию рекламного обращения</a:t>
            </a:r>
          </a:p>
          <a:p>
            <a:r>
              <a:rPr lang="ru-RU" altLang="et-EE" dirty="0" smtClean="0"/>
              <a:t>Критерии рекламной стратегии</a:t>
            </a:r>
          </a:p>
          <a:p>
            <a:endParaRPr lang="et-EE" altLang="et-EE" dirty="0" smtClean="0"/>
          </a:p>
        </p:txBody>
      </p:sp>
    </p:spTree>
    <p:extLst>
      <p:ext uri="{BB962C8B-B14F-4D97-AF65-F5344CB8AC3E}">
        <p14:creationId xmlns:p14="http://schemas.microsoft.com/office/powerpoint/2010/main" val="16382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smtClean="0"/>
              <a:t>Теория рекламы</a:t>
            </a:r>
            <a:endParaRPr lang="et-EE" altLang="et-EE" smtClean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dirty="0" smtClean="0"/>
              <a:t>Теория рекламы — система фундаментальных знаний, которая позволяет </a:t>
            </a:r>
          </a:p>
          <a:p>
            <a:pPr>
              <a:defRPr/>
            </a:pPr>
            <a:r>
              <a:rPr lang="ru-RU" dirty="0" smtClean="0"/>
              <a:t>понимать, </a:t>
            </a:r>
          </a:p>
          <a:p>
            <a:pPr>
              <a:defRPr/>
            </a:pPr>
            <a:r>
              <a:rPr lang="ru-RU" dirty="0" smtClean="0"/>
              <a:t>объяснять, </a:t>
            </a:r>
          </a:p>
          <a:p>
            <a:pPr>
              <a:defRPr/>
            </a:pPr>
            <a:r>
              <a:rPr lang="ru-RU" dirty="0" smtClean="0"/>
              <a:t>анализировать </a:t>
            </a:r>
          </a:p>
          <a:p>
            <a:pPr>
              <a:defRPr/>
            </a:pPr>
            <a:r>
              <a:rPr lang="ru-RU" dirty="0" smtClean="0"/>
              <a:t>прогнозировать различные аспекты рекламной сферы.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015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smtClean="0"/>
              <a:t>Реклама</a:t>
            </a:r>
            <a:endParaRPr lang="et-EE" altLang="et-EE" smtClean="0"/>
          </a:p>
        </p:txBody>
      </p:sp>
      <p:sp>
        <p:nvSpPr>
          <p:cNvPr id="36867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t-EE" smtClean="0"/>
          </a:p>
          <a:p>
            <a:r>
              <a:rPr lang="ru-RU" altLang="et-EE" smtClean="0"/>
              <a:t>это однонаправленная неличная коммуникация, осуществляемая на платной основе с целью привлечения внимания к объекту рекламирования.</a:t>
            </a:r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115873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sz="3200"/>
              <a:t>Цели рекламной деятельности: (создайте шкалы)</a:t>
            </a:r>
            <a:endParaRPr lang="et-EE" altLang="et-EE" sz="320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2098675" y="1552575"/>
            <a:ext cx="8389938" cy="42672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Осведомлённость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Позитивное отношение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Узнаваемость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Позитивный имидж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Дифференцироваться от конкурентов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Посещаемость магазинов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Оповещать об изменениях в товаре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Побудить к действию купить товар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ru-RU" dirty="0"/>
          </a:p>
          <a:p>
            <a:pPr marL="0" indent="0">
              <a:buNone/>
              <a:defRPr/>
            </a:pPr>
            <a:r>
              <a:rPr lang="ru-RU" dirty="0" smtClean="0"/>
              <a:t>Результат – отклик</a:t>
            </a:r>
            <a:r>
              <a:rPr lang="et-EE" dirty="0" smtClean="0"/>
              <a:t>, KPI</a:t>
            </a: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788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smtClean="0"/>
              <a:t>Осведомлённость</a:t>
            </a:r>
            <a:br>
              <a:rPr lang="ru-RU" altLang="et-EE" smtClean="0"/>
            </a:br>
            <a:endParaRPr lang="et-EE" altLang="et-EE" smtClean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Грамотность, знание, компетентность, эрудированность</a:t>
            </a:r>
            <a:endParaRPr lang="et-EE" dirty="0" smtClean="0"/>
          </a:p>
          <a:p>
            <a:pPr marL="0" indent="0"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705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100 </a:t>
            </a:r>
            <a:r>
              <a:rPr lang="ru-RU" dirty="0" smtClean="0"/>
              <a:t>навыков </a:t>
            </a:r>
            <a:r>
              <a:rPr lang="et-EE" dirty="0" smtClean="0"/>
              <a:t>SMM</a:t>
            </a:r>
            <a:r>
              <a:rPr lang="ru-RU" dirty="0" smtClean="0"/>
              <a:t> специалиста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588264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smtClean="0"/>
              <a:t>Шкала грамотности</a:t>
            </a:r>
            <a:endParaRPr lang="et-EE" altLang="et-EE" smtClean="0"/>
          </a:p>
        </p:txBody>
      </p:sp>
      <p:sp>
        <p:nvSpPr>
          <p:cNvPr id="39939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smtClean="0"/>
          </a:p>
        </p:txBody>
      </p:sp>
      <p:pic>
        <p:nvPicPr>
          <p:cNvPr id="39940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441" y="1703387"/>
            <a:ext cx="7604125" cy="459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9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smtClean="0"/>
              <a:t>Позитивное отношение</a:t>
            </a:r>
            <a:br>
              <a:rPr lang="ru-RU" altLang="et-EE" smtClean="0"/>
            </a:br>
            <a:endParaRPr lang="et-EE" altLang="et-EE" smtClean="0"/>
          </a:p>
        </p:txBody>
      </p:sp>
      <p:sp>
        <p:nvSpPr>
          <p:cNvPr id="4096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t-EE" smtClean="0"/>
              <a:t>Набор ценностей и убеждений, связанных с определенным предметом. Наши отношения это выборы, которые мы сделали.</a:t>
            </a:r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28396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41987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smtClean="0"/>
          </a:p>
        </p:txBody>
      </p:sp>
      <p:pic>
        <p:nvPicPr>
          <p:cNvPr id="41988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4" y="147638"/>
            <a:ext cx="7705725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6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smtClean="0"/>
              <a:t>Узнаваемость</a:t>
            </a:r>
            <a:br>
              <a:rPr lang="ru-RU" altLang="et-EE" smtClean="0"/>
            </a:br>
            <a:endParaRPr lang="et-EE" altLang="et-EE" smtClean="0"/>
          </a:p>
        </p:txBody>
      </p:sp>
      <p:sp>
        <p:nvSpPr>
          <p:cNvPr id="43011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t-EE" smtClean="0"/>
              <a:t>Способность быть узнанным, интерпретировать образы как знакомые</a:t>
            </a:r>
          </a:p>
          <a:p>
            <a:endParaRPr lang="et-EE" altLang="et-EE" smtClean="0"/>
          </a:p>
        </p:txBody>
      </p:sp>
      <p:graphicFrame>
        <p:nvGraphicFramePr>
          <p:cNvPr id="43012" name="Objekt 4"/>
          <p:cNvGraphicFramePr>
            <a:graphicFrameLocks noChangeAspect="1"/>
          </p:cNvGraphicFramePr>
          <p:nvPr/>
        </p:nvGraphicFramePr>
        <p:xfrm>
          <a:off x="2098676" y="3500438"/>
          <a:ext cx="8080375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3" imgW="3676521" imgH="961910" progId="Excel.Sheet.12">
                  <p:embed/>
                </p:oleObj>
              </mc:Choice>
              <mc:Fallback>
                <p:oleObj name="Worksheet" r:id="rId3" imgW="3676521" imgH="961910" progId="Excel.Sheet.12">
                  <p:embed/>
                  <p:pic>
                    <p:nvPicPr>
                      <p:cNvPr id="43012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676" y="3500438"/>
                        <a:ext cx="8080375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317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smtClean="0"/>
              <a:t>Дифференцироваться от конкурентов</a:t>
            </a:r>
            <a:endParaRPr lang="et-EE" altLang="et-EE" smtClean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Хуже конкурентов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Средний уровень на рынке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Также, как сильные конкуренты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Лучше конкурентов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Гениальность, эксклюзив, сильное конкурентное преимущество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 smtClean="0"/>
              <a:t>Известность и могущество</a:t>
            </a:r>
          </a:p>
          <a:p>
            <a:pPr marL="0" indent="0">
              <a:buNone/>
              <a:defRPr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158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smtClean="0"/>
              <a:t>Имидж</a:t>
            </a:r>
            <a:br>
              <a:rPr lang="ru-RU" altLang="et-EE" smtClean="0"/>
            </a:br>
            <a:endParaRPr lang="et-EE" altLang="et-EE" smtClean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Негативный</a:t>
            </a:r>
          </a:p>
          <a:p>
            <a:pPr>
              <a:defRPr/>
            </a:pPr>
            <a:r>
              <a:rPr lang="ru-RU" dirty="0" smtClean="0"/>
              <a:t>Нулевой</a:t>
            </a:r>
          </a:p>
          <a:p>
            <a:pPr>
              <a:defRPr/>
            </a:pPr>
            <a:r>
              <a:rPr lang="ru-RU" dirty="0" smtClean="0"/>
              <a:t>Нейтральный</a:t>
            </a:r>
          </a:p>
          <a:p>
            <a:pPr>
              <a:defRPr/>
            </a:pPr>
            <a:r>
              <a:rPr lang="ru-RU" dirty="0" smtClean="0"/>
              <a:t>Позитивный</a:t>
            </a:r>
          </a:p>
          <a:p>
            <a:pPr marL="0" indent="0">
              <a:buNone/>
              <a:defRPr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2539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graphicFrame>
        <p:nvGraphicFramePr>
          <p:cNvPr id="4" name="Sisu kohatäid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079252"/>
              </p:ext>
            </p:extLst>
          </p:nvPr>
        </p:nvGraphicFramePr>
        <p:xfrm>
          <a:off x="2098675" y="1"/>
          <a:ext cx="8174038" cy="7040736"/>
        </p:xfrm>
        <a:graphic>
          <a:graphicData uri="http://schemas.openxmlformats.org/drawingml/2006/table">
            <a:tbl>
              <a:tblPr/>
              <a:tblGrid>
                <a:gridCol w="4087019">
                  <a:extLst>
                    <a:ext uri="{9D8B030D-6E8A-4147-A177-3AD203B41FA5}">
                      <a16:colId xmlns:a16="http://schemas.microsoft.com/office/drawing/2014/main" val="4126069462"/>
                    </a:ext>
                  </a:extLst>
                </a:gridCol>
                <a:gridCol w="4087019">
                  <a:extLst>
                    <a:ext uri="{9D8B030D-6E8A-4147-A177-3AD203B41FA5}">
                      <a16:colId xmlns:a16="http://schemas.microsoft.com/office/drawing/2014/main" val="1231200533"/>
                    </a:ext>
                  </a:extLst>
                </a:gridCol>
              </a:tblGrid>
              <a:tr h="294387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Мероприятие</a:t>
                      </a:r>
                    </a:p>
                  </a:txBody>
                  <a:tcPr marL="62608" marR="62608" marT="46950" marB="46950">
                    <a:lnL>
                      <a:noFill/>
                    </a:lnL>
                    <a:lnR w="9525" cap="flat" cmpd="sng" algn="ctr">
                      <a:solidFill>
                        <a:srgbClr val="2D5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5C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Инструменты реализации</a:t>
                      </a:r>
                    </a:p>
                  </a:txBody>
                  <a:tcPr marL="62608" marR="62608" marT="46950" marB="46950">
                    <a:lnL w="9525" cap="flat" cmpd="sng" algn="ctr">
                      <a:solidFill>
                        <a:srgbClr val="2D58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C5C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116802"/>
                  </a:ext>
                </a:extLst>
              </a:tr>
              <a:tr h="116579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Работа над продуктом</a:t>
                      </a:r>
                    </a:p>
                  </a:txBody>
                  <a:tcPr marL="62608" marR="62608" marT="46950" marB="46950">
                    <a:lnL>
                      <a:noFill/>
                    </a:lnL>
                    <a:lnR w="9525" cap="flat" cmpd="sng" algn="ctr">
                      <a:solidFill>
                        <a:srgbClr val="D7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1. Создание дополнительных ценностей;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2. Использование качественных компонентов при производстве продукта;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2. Продуманные условия логистики.</a:t>
                      </a:r>
                    </a:p>
                  </a:txBody>
                  <a:tcPr marL="62608" marR="62608" marT="46950" marB="46950">
                    <a:lnL w="9525" cap="flat" cmpd="sng" algn="ctr">
                      <a:solidFill>
                        <a:srgbClr val="D7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212592"/>
                  </a:ext>
                </a:extLst>
              </a:tr>
              <a:tr h="1191074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Маркетинговые мероприятия</a:t>
                      </a:r>
                    </a:p>
                  </a:txBody>
                  <a:tcPr marL="62608" marR="62608" marT="46950" marB="46950">
                    <a:lnL>
                      <a:noFill/>
                    </a:lnL>
                    <a:lnR w="9525" cap="flat" cmpd="sng" algn="ctr">
                      <a:solidFill>
                        <a:srgbClr val="D7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1. Участие в благотворительных марафонах и акциях;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2 Участие в спортивных или культурных мероприятиях;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3. Массовые кампании с билбордами, баннерами и тд.</a:t>
                      </a:r>
                    </a:p>
                  </a:txBody>
                  <a:tcPr marL="62608" marR="62608" marT="46950" marB="46950">
                    <a:lnL w="9525" cap="flat" cmpd="sng" algn="ctr">
                      <a:solidFill>
                        <a:srgbClr val="D7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019969"/>
                  </a:ext>
                </a:extLst>
              </a:tr>
              <a:tr h="1020556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Коммуникации клиентов с первыми лицами компании</a:t>
                      </a:r>
                    </a:p>
                  </a:txBody>
                  <a:tcPr marL="62608" marR="62608" marT="46950" marB="46950">
                    <a:lnL>
                      <a:noFill/>
                    </a:lnL>
                    <a:lnR w="9525" cap="flat" cmpd="sng" algn="ctr">
                      <a:solidFill>
                        <a:srgbClr val="D7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1. Блог, соц.сети или личный канал директора;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2. Прямые эфиры с ответом на вопросы;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3. Прямой контактный номер с первыми лицами.</a:t>
                      </a:r>
                    </a:p>
                  </a:txBody>
                  <a:tcPr marL="62608" marR="62608" marT="46950" marB="46950">
                    <a:lnL w="9525" cap="flat" cmpd="sng" algn="ctr">
                      <a:solidFill>
                        <a:srgbClr val="D7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380384"/>
                  </a:ext>
                </a:extLst>
              </a:tr>
              <a:tr h="875324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Демонстрация экспертности</a:t>
                      </a:r>
                    </a:p>
                  </a:txBody>
                  <a:tcPr marL="62608" marR="62608" marT="46950" marB="46950">
                    <a:lnL>
                      <a:noFill/>
                    </a:lnL>
                    <a:lnR w="9525" cap="flat" cmpd="sng" algn="ctr">
                      <a:solidFill>
                        <a:srgbClr val="D7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1. Публикация постов с полезной информацией по теме продукта;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2. Проведение мастер-классов;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3. Участие в профильных мероприятиях.</a:t>
                      </a:r>
                    </a:p>
                  </a:txBody>
                  <a:tcPr marL="62608" marR="62608" marT="46950" marB="46950">
                    <a:lnL w="9525" cap="flat" cmpd="sng" algn="ctr">
                      <a:solidFill>
                        <a:srgbClr val="D7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59559"/>
                  </a:ext>
                </a:extLst>
              </a:tr>
              <a:tr h="730088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Работа с клиентами по контролю качества</a:t>
                      </a:r>
                    </a:p>
                  </a:txBody>
                  <a:tcPr marL="62608" marR="62608" marT="46950" marB="46950">
                    <a:lnL>
                      <a:noFill/>
                    </a:lnL>
                    <a:lnR w="9525" cap="flat" cmpd="sng" algn="ctr">
                      <a:solidFill>
                        <a:srgbClr val="D7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1. Опрос клиент после обслуживания;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2. Горячая линия для претензий;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3. Бонусы за честные отзывы.</a:t>
                      </a:r>
                    </a:p>
                  </a:txBody>
                  <a:tcPr marL="62608" marR="62608" marT="46950" marB="46950">
                    <a:lnL w="9525" cap="flat" cmpd="sng" algn="ctr">
                      <a:solidFill>
                        <a:srgbClr val="D7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522901"/>
                  </a:ext>
                </a:extLst>
              </a:tr>
              <a:tr h="730088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Работа с фанатами бренда</a:t>
                      </a:r>
                    </a:p>
                  </a:txBody>
                  <a:tcPr marL="62608" marR="62608" marT="46950" marB="46950">
                    <a:lnL>
                      <a:noFill/>
                    </a:lnL>
                    <a:lnR w="9525" cap="flat" cmpd="sng" algn="ctr">
                      <a:solidFill>
                        <a:srgbClr val="D7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1. Бонусы за каждую покупку;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2. Создание дополнительных привилегий постоянным клиентам;</a:t>
                      </a:r>
                    </a:p>
                  </a:txBody>
                  <a:tcPr marL="62608" marR="62608" marT="46950" marB="46950">
                    <a:lnL w="9525" cap="flat" cmpd="sng" algn="ctr">
                      <a:solidFill>
                        <a:srgbClr val="D7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09502"/>
                  </a:ext>
                </a:extLst>
              </a:tr>
              <a:tr h="1020556">
                <a:tc>
                  <a:txBody>
                    <a:bodyPr/>
                    <a:lstStyle/>
                    <a:p>
                      <a:r>
                        <a:rPr lang="ru-RU" sz="1200" u="none" strike="noStrike">
                          <a:solidFill>
                            <a:srgbClr val="1C5CA4"/>
                          </a:solidFill>
                          <a:effectLst/>
                          <a:hlinkClick r:id="rId2"/>
                        </a:rPr>
                        <a:t>Мониторинг соц.сетей</a:t>
                      </a:r>
                      <a:endParaRPr lang="ru-RU" sz="1200">
                        <a:effectLst/>
                      </a:endParaRPr>
                    </a:p>
                  </a:txBody>
                  <a:tcPr marL="62608" marR="62608" marT="46950" marB="46950">
                    <a:lnL>
                      <a:noFill/>
                    </a:lnL>
                    <a:lnR w="9525" cap="flat" cmpd="sng" algn="ctr">
                      <a:solidFill>
                        <a:srgbClr val="D7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1. </a:t>
                      </a:r>
                      <a:r>
                        <a:rPr lang="ru-RU" sz="1200" u="none" strike="noStrike" dirty="0">
                          <a:solidFill>
                            <a:srgbClr val="1C5CA4"/>
                          </a:solidFill>
                          <a:effectLst/>
                          <a:hlinkClick r:id="rId3"/>
                        </a:rPr>
                        <a:t>Поиск негативных отзывов</a:t>
                      </a:r>
                      <a:r>
                        <a:rPr lang="ru-RU" sz="1200" dirty="0">
                          <a:effectLst/>
                        </a:rPr>
                        <a:t> и работа с ними;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2. Размещение опровержений;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3. Проверка и корректировка информации о компании на сайтах и форумах. </a:t>
                      </a:r>
                    </a:p>
                  </a:txBody>
                  <a:tcPr marL="62608" marR="62608" marT="46950" marB="46950">
                    <a:lnL w="9525" cap="flat" cmpd="sng" algn="ctr">
                      <a:solidFill>
                        <a:srgbClr val="D7D6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545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474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et-EE" smtClean="0"/>
              <a:t>Рекламная деятельность </a:t>
            </a:r>
            <a:endParaRPr lang="et-EE" altLang="et-EE" smtClean="0"/>
          </a:p>
        </p:txBody>
      </p:sp>
      <p:sp>
        <p:nvSpPr>
          <p:cNvPr id="47107" name="Sisu kohatäide 2"/>
          <p:cNvSpPr>
            <a:spLocks noGrp="1"/>
          </p:cNvSpPr>
          <p:nvPr>
            <p:ph idx="1"/>
          </p:nvPr>
        </p:nvSpPr>
        <p:spPr>
          <a:xfrm>
            <a:off x="2098675" y="1916113"/>
            <a:ext cx="80010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et-EE" b="1" smtClean="0">
                <a:solidFill>
                  <a:srgbClr val="FF0000"/>
                </a:solidFill>
              </a:rPr>
              <a:t>НЕ</a:t>
            </a:r>
          </a:p>
          <a:p>
            <a:pPr marL="0" indent="0" algn="ctr">
              <a:buNone/>
            </a:pPr>
            <a:r>
              <a:rPr lang="ru-RU" altLang="et-EE" b="1" smtClean="0">
                <a:solidFill>
                  <a:srgbClr val="FF0000"/>
                </a:solidFill>
              </a:rPr>
              <a:t>Обеспечивает продажу</a:t>
            </a:r>
            <a:endParaRPr lang="et-EE" altLang="et-EE" b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2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sz="2800"/>
              <a:t>Закон о рекламе</a:t>
            </a:r>
            <a:r>
              <a:rPr lang="et-EE" altLang="et-EE" sz="2800"/>
              <a:t>  14 </a:t>
            </a:r>
            <a:r>
              <a:rPr lang="ru-RU" altLang="et-EE" sz="2800"/>
              <a:t>групп(по парам) Принят 12 марта 2008 г.</a:t>
            </a:r>
            <a:endParaRPr lang="et-EE" altLang="et-EE" sz="280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dirty="0" smtClean="0"/>
              <a:t>Глава 2.ОБЩИЕ ТРЕБОВАНИЯ К РЕКЛАМЕ</a:t>
            </a:r>
            <a:endParaRPr lang="et-EE" dirty="0" smtClean="0"/>
          </a:p>
          <a:p>
            <a:pPr>
              <a:defRPr/>
            </a:pPr>
            <a:r>
              <a:rPr lang="ru-RU" dirty="0" smtClean="0"/>
              <a:t>Статья 3. Основные требования к рекламе</a:t>
            </a:r>
            <a:endParaRPr lang="et-EE" dirty="0" smtClean="0"/>
          </a:p>
          <a:p>
            <a:pPr>
              <a:defRPr/>
            </a:pPr>
            <a:r>
              <a:rPr lang="ru-RU" dirty="0" smtClean="0"/>
              <a:t>Статья 4. Запрет на недостоверную рекламу</a:t>
            </a:r>
            <a:endParaRPr lang="et-EE" dirty="0" smtClean="0"/>
          </a:p>
          <a:p>
            <a:pPr>
              <a:defRPr/>
            </a:pPr>
            <a:r>
              <a:rPr lang="ru-RU" dirty="0" smtClean="0"/>
              <a:t>Статья 5. Использование сравнений в рекламе</a:t>
            </a:r>
            <a:endParaRPr lang="et-EE" dirty="0" smtClean="0"/>
          </a:p>
          <a:p>
            <a:pPr>
              <a:defRPr/>
            </a:pPr>
            <a:r>
              <a:rPr lang="ru-RU" dirty="0" smtClean="0"/>
              <a:t>Статья 6. Защита лица и собственности в рекламе</a:t>
            </a:r>
            <a:endParaRPr lang="et-EE" dirty="0" smtClean="0"/>
          </a:p>
          <a:p>
            <a:pPr>
              <a:defRPr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21755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50179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t-EE" smtClean="0"/>
              <a:t>Статья 8. Реклама, адресованная детям</a:t>
            </a:r>
            <a:endParaRPr lang="et-EE" altLang="et-EE" smtClean="0"/>
          </a:p>
          <a:p>
            <a:r>
              <a:rPr lang="ru-RU" altLang="et-EE" smtClean="0"/>
              <a:t>Статья 9. Использование детей в рекламе</a:t>
            </a:r>
            <a:endParaRPr lang="et-EE" altLang="et-EE" smtClean="0"/>
          </a:p>
          <a:p>
            <a:r>
              <a:rPr lang="ru-RU" altLang="et-EE" smtClean="0"/>
              <a:t>Статья 10. Использование изображений банкнот и монет в рекламе</a:t>
            </a:r>
            <a:endParaRPr lang="et-EE" altLang="et-EE" smtClean="0"/>
          </a:p>
          <a:p>
            <a:r>
              <a:rPr lang="ru-RU" altLang="et-EE" smtClean="0"/>
              <a:t>Статья 11. Реклама в медийных услугах</a:t>
            </a:r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3151277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dirty="0" smtClean="0"/>
              <a:t>Маркетинг и Каналы коммуникации</a:t>
            </a:r>
            <a:endParaRPr lang="et-EE" altLang="et-EE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dirty="0" smtClean="0"/>
          </a:p>
          <a:p>
            <a:r>
              <a:rPr lang="et-EE" altLang="et-EE" dirty="0" err="1" smtClean="0"/>
              <a:t>Promotion</a:t>
            </a:r>
            <a:endParaRPr lang="et-EE" altLang="et-EE" dirty="0" smtClean="0"/>
          </a:p>
        </p:txBody>
      </p:sp>
    </p:spTree>
    <p:extLst>
      <p:ext uri="{BB962C8B-B14F-4D97-AF65-F5344CB8AC3E}">
        <p14:creationId xmlns:p14="http://schemas.microsoft.com/office/powerpoint/2010/main" val="17965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5120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t-EE" smtClean="0"/>
              <a:t>Статья 12. Обязанность хранения копий рекламы</a:t>
            </a:r>
            <a:endParaRPr lang="et-EE" altLang="et-EE" smtClean="0"/>
          </a:p>
          <a:p>
            <a:r>
              <a:rPr lang="ru-RU" altLang="et-EE" smtClean="0"/>
              <a:t>татья 13. Компетенция местных самоуправлений по установлению требований к наружной рекламе</a:t>
            </a:r>
            <a:endParaRPr lang="et-EE" altLang="et-EE" smtClean="0"/>
          </a:p>
          <a:p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4010951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sz="2400"/>
              <a:t>Глава 3.</a:t>
            </a:r>
            <a:br>
              <a:rPr lang="ru-RU" altLang="et-EE" sz="2400"/>
            </a:br>
            <a:r>
              <a:rPr lang="ru-RU" altLang="et-EE" sz="2400"/>
              <a:t/>
            </a:r>
            <a:br>
              <a:rPr lang="ru-RU" altLang="et-EE" sz="2400"/>
            </a:br>
            <a:r>
              <a:rPr lang="ru-RU" altLang="et-EE" sz="2400"/>
              <a:t>ТОВАРЫ И УСЛУГИ, РЕКЛАМА КОТОРЫХ ЗАПРЕЩЕНА</a:t>
            </a:r>
            <a:endParaRPr lang="et-EE" altLang="et-EE" sz="2400"/>
          </a:p>
        </p:txBody>
      </p:sp>
      <p:sp>
        <p:nvSpPr>
          <p:cNvPr id="52227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t-EE" smtClean="0"/>
              <a:t>Глава 4.</a:t>
            </a:r>
          </a:p>
          <a:p>
            <a:r>
              <a:rPr lang="ru-RU" altLang="et-EE" smtClean="0"/>
              <a:t>ОГРАНИЧЕНИЯ НА РЕКЛАМУ ТОВАРОВ И УСЛУГ</a:t>
            </a:r>
            <a:endParaRPr lang="et-EE" altLang="et-EE" smtClean="0"/>
          </a:p>
          <a:p>
            <a:endParaRPr lang="et-EE" altLang="et-EE" smtClean="0"/>
          </a:p>
          <a:p>
            <a:r>
              <a:rPr lang="ru-RU" altLang="et-EE" smtClean="0"/>
              <a:t>Глава 5.</a:t>
            </a:r>
            <a:r>
              <a:rPr lang="et-EE" altLang="et-EE" smtClean="0"/>
              <a:t> </a:t>
            </a:r>
            <a:r>
              <a:rPr lang="ru-RU" altLang="et-EE" smtClean="0"/>
              <a:t>НАДЗОР</a:t>
            </a:r>
            <a:endParaRPr lang="et-EE" altLang="et-EE" smtClean="0"/>
          </a:p>
          <a:p>
            <a:r>
              <a:rPr lang="ru-RU" altLang="et-EE" smtClean="0"/>
              <a:t>Глава 6.</a:t>
            </a:r>
            <a:r>
              <a:rPr lang="et-EE" altLang="et-EE" smtClean="0"/>
              <a:t> </a:t>
            </a:r>
            <a:r>
              <a:rPr lang="ru-RU" altLang="et-EE" smtClean="0"/>
              <a:t>ОТВЕТСТВЕННОСТЬ</a:t>
            </a:r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3697556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Формула коммуникации</a:t>
            </a:r>
            <a:r>
              <a:rPr lang="et-EE" dirty="0"/>
              <a:t/>
            </a:r>
            <a:br>
              <a:rPr lang="et-EE" dirty="0"/>
            </a:br>
            <a:endParaRPr lang="et-EE" dirty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5427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 smtClean="0"/>
              <a:t>moroz.ee</a:t>
            </a:r>
            <a:endParaRPr lang="ru-RU" altLang="et-EE" smtClean="0"/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8DBA7DC-5211-4754-868E-2FE555AB09C5}" type="slidenum">
              <a:rPr lang="ru-RU" altLang="et-EE" smtClean="0"/>
              <a:pPr/>
              <a:t>32</a:t>
            </a:fld>
            <a:endParaRPr lang="ru-RU" altLang="et-EE" smtClean="0"/>
          </a:p>
        </p:txBody>
      </p:sp>
      <p:pic>
        <p:nvPicPr>
          <p:cNvPr id="5427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924176"/>
            <a:ext cx="3614738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75" y="2374901"/>
            <a:ext cx="52387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1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z="3400"/>
              <a:t>AIDA </a:t>
            </a:r>
            <a:br>
              <a:rPr lang="et-EE" altLang="en-US" sz="3400"/>
            </a:br>
            <a:r>
              <a:rPr lang="et-EE" altLang="en-US" sz="3400"/>
              <a:t>(термин введен Э.Левисом в 1896г.).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t-EE" altLang="en-US" smtClean="0"/>
          </a:p>
        </p:txBody>
      </p:sp>
      <p:pic>
        <p:nvPicPr>
          <p:cNvPr id="55300" name="Picture 4" descr="1-aida99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2276476"/>
            <a:ext cx="4346575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729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smtClean="0"/>
          </a:p>
        </p:txBody>
      </p:sp>
      <p:pic>
        <p:nvPicPr>
          <p:cNvPr id="563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293939"/>
            <a:ext cx="6713538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25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1981200" y="3473451"/>
            <a:ext cx="8229600" cy="2652713"/>
          </a:xfrm>
        </p:spPr>
        <p:txBody>
          <a:bodyPr/>
          <a:lstStyle/>
          <a:p>
            <a:endParaRPr lang="et-EE" altLang="et-EE" smtClean="0"/>
          </a:p>
        </p:txBody>
      </p:sp>
      <p:sp>
        <p:nvSpPr>
          <p:cNvPr id="583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 smtClean="0"/>
              <a:t>moroz.ee</a:t>
            </a:r>
            <a:endParaRPr lang="ru-RU" altLang="et-EE" smtClean="0"/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0BB6BB5-48BC-4A28-BD78-3A75016830E1}" type="slidenum">
              <a:rPr lang="ru-RU" altLang="et-EE" smtClean="0"/>
              <a:pPr/>
              <a:t>35</a:t>
            </a:fld>
            <a:endParaRPr lang="ru-RU" altLang="et-EE" smtClean="0"/>
          </a:p>
        </p:txBody>
      </p:sp>
      <p:pic>
        <p:nvPicPr>
          <p:cNvPr id="5837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476250"/>
            <a:ext cx="84328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4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1981200" y="5157789"/>
            <a:ext cx="8229600" cy="968375"/>
          </a:xfrm>
        </p:spPr>
        <p:txBody>
          <a:bodyPr/>
          <a:lstStyle/>
          <a:p>
            <a:endParaRPr lang="et-EE" altLang="et-EE" smtClean="0"/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 smtClean="0"/>
              <a:t>moroz.ee</a:t>
            </a:r>
            <a:endParaRPr lang="ru-RU" altLang="et-EE" smtClean="0"/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19C7F98-3948-436B-B4D1-117DE0FAA7BE}" type="slidenum">
              <a:rPr lang="ru-RU" altLang="et-EE" smtClean="0"/>
              <a:pPr/>
              <a:t>36</a:t>
            </a:fld>
            <a:endParaRPr lang="ru-RU" altLang="et-EE" smtClean="0"/>
          </a:p>
        </p:txBody>
      </p:sp>
      <p:pic>
        <p:nvPicPr>
          <p:cNvPr id="5939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4" y="271464"/>
            <a:ext cx="6823075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1981200" y="5441951"/>
            <a:ext cx="8229600" cy="684213"/>
          </a:xfrm>
        </p:spPr>
        <p:txBody>
          <a:bodyPr/>
          <a:lstStyle/>
          <a:p>
            <a:endParaRPr lang="et-EE" altLang="et-EE" smtClean="0"/>
          </a:p>
        </p:txBody>
      </p:sp>
      <p:sp>
        <p:nvSpPr>
          <p:cNvPr id="6042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 smtClean="0"/>
              <a:t>moroz.ee</a:t>
            </a:r>
            <a:endParaRPr lang="ru-RU" altLang="et-EE" smtClean="0"/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18282A0-52D6-4F78-84B5-23CCD1DE4A5D}" type="slidenum">
              <a:rPr lang="ru-RU" altLang="et-EE" smtClean="0"/>
              <a:pPr/>
              <a:t>37</a:t>
            </a:fld>
            <a:endParaRPr lang="ru-RU" altLang="et-EE" smtClean="0"/>
          </a:p>
        </p:txBody>
      </p:sp>
      <p:pic>
        <p:nvPicPr>
          <p:cNvPr id="6042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404813"/>
            <a:ext cx="6702425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99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 smtClean="0"/>
              <a:t>moroz.ee</a:t>
            </a:r>
            <a:endParaRPr lang="ru-RU" altLang="et-EE" smtClean="0"/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5A0C7DD-083B-4D6A-AD74-4F325E2F9705}" type="slidenum">
              <a:rPr lang="ru-RU" altLang="et-EE" smtClean="0"/>
              <a:pPr/>
              <a:t>38</a:t>
            </a:fld>
            <a:endParaRPr lang="ru-RU" altLang="et-EE" smtClean="0"/>
          </a:p>
        </p:txBody>
      </p:sp>
      <p:pic>
        <p:nvPicPr>
          <p:cNvPr id="6144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6" y="255589"/>
            <a:ext cx="585152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56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246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 smtClean="0"/>
              <a:t>moroz.ee</a:t>
            </a:r>
            <a:endParaRPr lang="ru-RU" altLang="et-EE" smtClean="0"/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F668B92-7B6A-43E5-967E-F41E2DABE09B}" type="slidenum">
              <a:rPr lang="ru-RU" altLang="et-EE" smtClean="0"/>
              <a:pPr/>
              <a:t>39</a:t>
            </a:fld>
            <a:endParaRPr lang="ru-RU" altLang="et-EE" smtClean="0"/>
          </a:p>
        </p:txBody>
      </p:sp>
      <p:pic>
        <p:nvPicPr>
          <p:cNvPr id="6247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328613"/>
            <a:ext cx="5427663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1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2090738" y="-28575"/>
            <a:ext cx="8001000" cy="1216025"/>
          </a:xfrm>
        </p:spPr>
        <p:txBody>
          <a:bodyPr>
            <a:normAutofit fontScale="90000"/>
          </a:bodyPr>
          <a:lstStyle/>
          <a:p>
            <a:r>
              <a:rPr lang="ru-RU" altLang="et-EE" smtClean="0"/>
              <a:t>Творческая стратегия рекламной коммуникации</a:t>
            </a:r>
            <a:endParaRPr lang="et-EE" altLang="et-EE" smtClean="0"/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t-EE" sz="1800" b="1" dirty="0"/>
              <a:t>ATL (</a:t>
            </a:r>
            <a:r>
              <a:rPr lang="ru-RU" altLang="et-EE" sz="1800" b="1" dirty="0" err="1"/>
              <a:t>Above</a:t>
            </a:r>
            <a:r>
              <a:rPr lang="ru-RU" altLang="et-EE" sz="1800" b="1" dirty="0"/>
              <a:t> </a:t>
            </a:r>
            <a:r>
              <a:rPr lang="ru-RU" altLang="et-EE" sz="1800" b="1" dirty="0" err="1"/>
              <a:t>the</a:t>
            </a:r>
            <a:r>
              <a:rPr lang="ru-RU" altLang="et-EE" sz="1800" b="1" dirty="0"/>
              <a:t> </a:t>
            </a:r>
            <a:r>
              <a:rPr lang="ru-RU" altLang="et-EE" sz="1800" b="1" dirty="0" err="1"/>
              <a:t>Line</a:t>
            </a:r>
            <a:r>
              <a:rPr lang="ru-RU" altLang="et-EE" sz="1800" b="1" dirty="0"/>
              <a:t>)</a:t>
            </a:r>
            <a:r>
              <a:rPr lang="ru-RU" altLang="et-EE" sz="1800" dirty="0"/>
              <a:t> — это мероприятия по размещению прямой рекламы, которые задействуют пять основных носителей </a:t>
            </a:r>
            <a:r>
              <a:rPr lang="ru-RU" altLang="et-EE" sz="1800" dirty="0" smtClean="0"/>
              <a:t>—Интернет, </a:t>
            </a:r>
            <a:r>
              <a:rPr lang="ru-RU" altLang="et-EE" sz="1800" dirty="0"/>
              <a:t>прессу, телевидение, радио, наружную </a:t>
            </a:r>
            <a:r>
              <a:rPr lang="ru-RU" altLang="et-EE" sz="1800" dirty="0" smtClean="0"/>
              <a:t>рекламу.</a:t>
            </a:r>
            <a:endParaRPr lang="ru-RU" altLang="et-EE" sz="1800" dirty="0"/>
          </a:p>
          <a:p>
            <a:r>
              <a:rPr lang="ru-RU" altLang="et-EE" sz="1800" b="1" dirty="0"/>
              <a:t>BTL (</a:t>
            </a:r>
            <a:r>
              <a:rPr lang="ru-RU" altLang="et-EE" sz="1800" b="1" dirty="0" err="1"/>
              <a:t>Below</a:t>
            </a:r>
            <a:r>
              <a:rPr lang="ru-RU" altLang="et-EE" sz="1800" b="1" dirty="0"/>
              <a:t> </a:t>
            </a:r>
            <a:r>
              <a:rPr lang="ru-RU" altLang="et-EE" sz="1800" b="1" dirty="0" err="1"/>
              <a:t>the</a:t>
            </a:r>
            <a:r>
              <a:rPr lang="ru-RU" altLang="et-EE" sz="1800" b="1" dirty="0"/>
              <a:t> </a:t>
            </a:r>
            <a:r>
              <a:rPr lang="ru-RU" altLang="et-EE" sz="1800" b="1" dirty="0" err="1"/>
              <a:t>Line</a:t>
            </a:r>
            <a:r>
              <a:rPr lang="ru-RU" altLang="et-EE" sz="1800" b="1" dirty="0"/>
              <a:t>) </a:t>
            </a:r>
            <a:r>
              <a:rPr lang="ru-RU" altLang="et-EE" sz="1800" dirty="0"/>
              <a:t>— мероприятия по продвижению, которые </a:t>
            </a:r>
            <a:r>
              <a:rPr lang="ru-RU" altLang="et-EE" sz="1800" b="1" dirty="0"/>
              <a:t>не включают </a:t>
            </a:r>
            <a:r>
              <a:rPr lang="ru-RU" altLang="et-EE" sz="1800" dirty="0"/>
              <a:t>в себя размещение прямой рекламы. к BTL-инструментам относят:</a:t>
            </a:r>
          </a:p>
          <a:p>
            <a:pPr lvl="1"/>
            <a:r>
              <a:rPr lang="ru-RU" altLang="et-EE" sz="1400" dirty="0"/>
              <a:t>прямую рассылку (</a:t>
            </a:r>
            <a:r>
              <a:rPr lang="ru-RU" altLang="et-EE" sz="1400" dirty="0" err="1"/>
              <a:t>direct</a:t>
            </a:r>
            <a:r>
              <a:rPr lang="ru-RU" altLang="et-EE" sz="1400" dirty="0"/>
              <a:t> </a:t>
            </a:r>
            <a:r>
              <a:rPr lang="ru-RU" altLang="et-EE" sz="1400" dirty="0" err="1"/>
              <a:t>marketing</a:t>
            </a:r>
            <a:r>
              <a:rPr lang="ru-RU" altLang="et-EE" sz="1400" dirty="0"/>
              <a:t>),</a:t>
            </a:r>
          </a:p>
          <a:p>
            <a:pPr lvl="1"/>
            <a:r>
              <a:rPr lang="ru-RU" altLang="et-EE" sz="1400" dirty="0"/>
              <a:t>промо-акции, нацеленные на конечного потребителя, </a:t>
            </a:r>
          </a:p>
          <a:p>
            <a:pPr lvl="1"/>
            <a:r>
              <a:rPr lang="ru-RU" altLang="et-EE" sz="1400" dirty="0"/>
              <a:t>стимулирование торговых сети, </a:t>
            </a:r>
          </a:p>
          <a:p>
            <a:pPr lvl="1"/>
            <a:r>
              <a:rPr lang="ru-RU" altLang="et-EE" sz="1400" dirty="0"/>
              <a:t>производство и использование специальных материалов,</a:t>
            </a:r>
          </a:p>
          <a:p>
            <a:pPr lvl="1"/>
            <a:r>
              <a:rPr lang="ru-RU" altLang="et-EE" sz="1400" dirty="0"/>
              <a:t>специализированные мероприятия.</a:t>
            </a:r>
          </a:p>
          <a:p>
            <a:endParaRPr lang="et-EE" altLang="et-EE" sz="1800" dirty="0"/>
          </a:p>
        </p:txBody>
      </p:sp>
    </p:spTree>
    <p:extLst>
      <p:ext uri="{BB962C8B-B14F-4D97-AF65-F5344CB8AC3E}">
        <p14:creationId xmlns:p14="http://schemas.microsoft.com/office/powerpoint/2010/main" val="28085617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 smtClean="0"/>
              <a:t>moroz.ee</a:t>
            </a:r>
            <a:endParaRPr lang="ru-RU" altLang="et-EE" smtClean="0"/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61FA303-32F5-498B-9749-A0A93060ED0B}" type="slidenum">
              <a:rPr lang="ru-RU" altLang="et-EE" smtClean="0"/>
              <a:pPr/>
              <a:t>40</a:t>
            </a:fld>
            <a:endParaRPr lang="ru-RU" altLang="et-EE" smtClean="0"/>
          </a:p>
        </p:txBody>
      </p:sp>
      <p:pic>
        <p:nvPicPr>
          <p:cNvPr id="634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4" y="201614"/>
            <a:ext cx="5680075" cy="64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92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smtClean="0"/>
              <a:t>Примеры, как надо.</a:t>
            </a:r>
            <a:endParaRPr lang="et-EE" altLang="et-EE" smtClean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t-EE" smtClean="0"/>
              <a:t>Что в рекламе хорошо?</a:t>
            </a:r>
          </a:p>
          <a:p>
            <a:r>
              <a:rPr lang="ru-RU" altLang="et-EE" smtClean="0"/>
              <a:t>Что в рекламе работает?</a:t>
            </a:r>
          </a:p>
          <a:p>
            <a:endParaRPr lang="et-EE" altLang="et-EE" smtClean="0"/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 smtClean="0"/>
              <a:t>moroz.ee</a:t>
            </a:r>
            <a:endParaRPr lang="ru-RU" altLang="et-EE" smtClean="0"/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C672ED0-239E-47EB-BDE8-0CF58B520166}" type="slidenum">
              <a:rPr lang="ru-RU" altLang="et-EE" smtClean="0"/>
              <a:pPr/>
              <a:t>41</a:t>
            </a:fld>
            <a:endParaRPr lang="ru-RU" altLang="et-EE" smtClean="0"/>
          </a:p>
        </p:txBody>
      </p:sp>
    </p:spTree>
    <p:extLst>
      <p:ext uri="{BB962C8B-B14F-4D97-AF65-F5344CB8AC3E}">
        <p14:creationId xmlns:p14="http://schemas.microsoft.com/office/powerpoint/2010/main" val="331260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 smtClean="0"/>
              <a:t>moroz.ee</a:t>
            </a:r>
            <a:endParaRPr lang="ru-RU" altLang="et-EE" smtClean="0"/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02FB197-EF7D-45E2-8136-9C95C9B14E82}" type="slidenum">
              <a:rPr lang="ru-RU" altLang="et-EE" smtClean="0"/>
              <a:pPr/>
              <a:t>42</a:t>
            </a:fld>
            <a:endParaRPr lang="ru-RU" altLang="et-EE" smtClean="0"/>
          </a:p>
        </p:txBody>
      </p:sp>
      <p:pic>
        <p:nvPicPr>
          <p:cNvPr id="6554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4" y="514350"/>
            <a:ext cx="8753475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55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65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 smtClean="0"/>
              <a:t>moroz.ee</a:t>
            </a:r>
            <a:endParaRPr lang="ru-RU" altLang="et-EE" smtClean="0"/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09C1CDB-02EE-4F76-AEA8-C15756CB473C}" type="slidenum">
              <a:rPr lang="ru-RU" altLang="et-EE" smtClean="0"/>
              <a:pPr/>
              <a:t>43</a:t>
            </a:fld>
            <a:endParaRPr lang="ru-RU" altLang="et-EE" smtClean="0"/>
          </a:p>
        </p:txBody>
      </p:sp>
      <p:pic>
        <p:nvPicPr>
          <p:cNvPr id="6656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4" y="333375"/>
            <a:ext cx="875347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1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758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 smtClean="0"/>
              <a:t>moroz.ee</a:t>
            </a:r>
            <a:endParaRPr lang="ru-RU" altLang="et-EE" smtClean="0"/>
          </a:p>
        </p:txBody>
      </p:sp>
      <p:sp>
        <p:nvSpPr>
          <p:cNvPr id="675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7839D93-4F38-4673-B4CA-525D135EF554}" type="slidenum">
              <a:rPr lang="ru-RU" altLang="et-EE" smtClean="0"/>
              <a:pPr/>
              <a:t>44</a:t>
            </a:fld>
            <a:endParaRPr lang="ru-RU" altLang="et-EE" smtClean="0"/>
          </a:p>
        </p:txBody>
      </p:sp>
      <p:pic>
        <p:nvPicPr>
          <p:cNvPr id="6759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4" y="333375"/>
            <a:ext cx="875347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17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861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 smtClean="0"/>
              <a:t>moroz.ee</a:t>
            </a:r>
            <a:endParaRPr lang="ru-RU" altLang="et-EE" smtClean="0"/>
          </a:p>
        </p:txBody>
      </p:sp>
      <p:sp>
        <p:nvSpPr>
          <p:cNvPr id="686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E46A0B6-E1ED-4060-801D-802AD9393343}" type="slidenum">
              <a:rPr lang="ru-RU" altLang="et-EE" smtClean="0"/>
              <a:pPr/>
              <a:t>45</a:t>
            </a:fld>
            <a:endParaRPr lang="ru-RU" altLang="et-EE" smtClean="0"/>
          </a:p>
        </p:txBody>
      </p:sp>
      <p:pic>
        <p:nvPicPr>
          <p:cNvPr id="6861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65089"/>
            <a:ext cx="4565650" cy="64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1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696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 smtClean="0"/>
              <a:t>moroz.ee</a:t>
            </a:r>
            <a:endParaRPr lang="ru-RU" altLang="et-EE" smtClean="0"/>
          </a:p>
        </p:txBody>
      </p:sp>
      <p:sp>
        <p:nvSpPr>
          <p:cNvPr id="696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1AC4985-71C2-4081-8514-E2AF6B83C5D7}" type="slidenum">
              <a:rPr lang="ru-RU" altLang="et-EE" smtClean="0"/>
              <a:pPr/>
              <a:t>46</a:t>
            </a:fld>
            <a:endParaRPr lang="ru-RU" altLang="et-EE" smtClean="0"/>
          </a:p>
        </p:txBody>
      </p:sp>
      <p:pic>
        <p:nvPicPr>
          <p:cNvPr id="6963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-171450"/>
            <a:ext cx="5170487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6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7066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 smtClean="0"/>
              <a:t>moroz.ee</a:t>
            </a:r>
            <a:endParaRPr lang="ru-RU" altLang="et-EE" smtClean="0"/>
          </a:p>
        </p:txBody>
      </p:sp>
      <p:sp>
        <p:nvSpPr>
          <p:cNvPr id="706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822B76F-5CFC-4D2E-9DA2-BDE1C11B35D4}" type="slidenum">
              <a:rPr lang="ru-RU" altLang="et-EE" smtClean="0"/>
              <a:pPr/>
              <a:t>47</a:t>
            </a:fld>
            <a:endParaRPr lang="ru-RU" altLang="et-EE" smtClean="0"/>
          </a:p>
        </p:txBody>
      </p:sp>
      <p:pic>
        <p:nvPicPr>
          <p:cNvPr id="7066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36526"/>
            <a:ext cx="8801100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3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7168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 smtClean="0"/>
              <a:t>moroz.ee</a:t>
            </a:r>
            <a:endParaRPr lang="ru-RU" altLang="et-EE" smtClean="0"/>
          </a:p>
        </p:txBody>
      </p:sp>
      <p:sp>
        <p:nvSpPr>
          <p:cNvPr id="716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EB6087C-D9C3-40C5-A8FC-F9B3171C5C75}" type="slidenum">
              <a:rPr lang="ru-RU" altLang="et-EE" smtClean="0"/>
              <a:pPr/>
              <a:t>48</a:t>
            </a:fld>
            <a:endParaRPr lang="ru-RU" altLang="et-EE" smtClean="0"/>
          </a:p>
        </p:txBody>
      </p:sp>
      <p:pic>
        <p:nvPicPr>
          <p:cNvPr id="7168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4" y="274639"/>
            <a:ext cx="4746625" cy="624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5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7270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t-EE" smtClean="0"/>
              <a:t>moroz.ee</a:t>
            </a:r>
            <a:endParaRPr lang="ru-RU" altLang="et-EE" smtClean="0"/>
          </a:p>
        </p:txBody>
      </p:sp>
      <p:sp>
        <p:nvSpPr>
          <p:cNvPr id="727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C0011AA-C353-4187-8A31-310317974991}" type="slidenum">
              <a:rPr lang="ru-RU" altLang="et-EE" smtClean="0"/>
              <a:pPr/>
              <a:t>49</a:t>
            </a:fld>
            <a:endParaRPr lang="ru-RU" altLang="et-EE" smtClean="0"/>
          </a:p>
        </p:txBody>
      </p:sp>
      <p:pic>
        <p:nvPicPr>
          <p:cNvPr id="7271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-22225"/>
            <a:ext cx="4894263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37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1774825" y="327026"/>
            <a:ext cx="1981200" cy="1216025"/>
          </a:xfrm>
        </p:spPr>
        <p:txBody>
          <a:bodyPr/>
          <a:lstStyle/>
          <a:p>
            <a:r>
              <a:rPr lang="ru-RU" altLang="et-EE" sz="1600" dirty="0"/>
              <a:t>Матрица </a:t>
            </a:r>
            <a:br>
              <a:rPr lang="ru-RU" altLang="et-EE" sz="1600" dirty="0"/>
            </a:br>
            <a:r>
              <a:rPr lang="ru-RU" altLang="et-EE" sz="1600" dirty="0" err="1"/>
              <a:t>Росситера</a:t>
            </a:r>
            <a:r>
              <a:rPr lang="ru-RU" altLang="et-EE" sz="1600" dirty="0"/>
              <a:t>-Перси</a:t>
            </a:r>
            <a:br>
              <a:rPr lang="ru-RU" altLang="et-EE" sz="1600" dirty="0"/>
            </a:br>
            <a:r>
              <a:rPr lang="ru-RU" altLang="et-EE" sz="1600" dirty="0"/>
              <a:t>стр.221</a:t>
            </a:r>
            <a:endParaRPr lang="et-EE" altLang="et-EE" sz="1600" dirty="0"/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altLang="et-EE" dirty="0" smtClean="0"/>
          </a:p>
        </p:txBody>
      </p:sp>
      <p:pic>
        <p:nvPicPr>
          <p:cNvPr id="8704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44450"/>
            <a:ext cx="6821488" cy="6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8625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smtClean="0"/>
              <a:t>Роль творческой стратегии в рекламной коммуникации</a:t>
            </a:r>
            <a:endParaRPr lang="et-EE" altLang="et-EE" smtClean="0"/>
          </a:p>
        </p:txBody>
      </p:sp>
      <p:pic>
        <p:nvPicPr>
          <p:cNvPr id="80899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4126" y="1752600"/>
            <a:ext cx="7134225" cy="4267200"/>
          </a:xfrm>
        </p:spPr>
      </p:pic>
    </p:spTree>
    <p:extLst>
      <p:ext uri="{BB962C8B-B14F-4D97-AF65-F5344CB8AC3E}">
        <p14:creationId xmlns:p14="http://schemas.microsoft.com/office/powerpoint/2010/main" val="24245825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smtClean="0"/>
              <a:t>Яснее дня, чернее ночи</a:t>
            </a:r>
            <a:endParaRPr lang="et-EE" altLang="et-EE" smtClean="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t-EE" smtClean="0"/>
              <a:t>Однажды к томившемуся от безденежья А.С. Пушкину явился некий предприниматель с предложением купить за 50 рублей 4 слова из его сочинений для рекламы своей продукции. Сделка состоялась — Пушкин продал фразу "яснее дня, чернее ночи". Какой товар он рекламировал?</a:t>
            </a:r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4906063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pic>
        <p:nvPicPr>
          <p:cNvPr id="819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8" y="311151"/>
            <a:ext cx="7294562" cy="5470525"/>
          </a:xfrm>
        </p:spPr>
      </p:pic>
    </p:spTree>
    <p:extLst>
      <p:ext uri="{BB962C8B-B14F-4D97-AF65-F5344CB8AC3E}">
        <p14:creationId xmlns:p14="http://schemas.microsoft.com/office/powerpoint/2010/main" val="15669827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altLang="et-EE" smtClean="0"/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et-EE" sz="2400"/>
          </a:p>
          <a:p>
            <a:r>
              <a:rPr lang="ru-RU" altLang="et-EE" sz="2400"/>
              <a:t>Александр Сергеевич расхохотался, но сделка состоялась. Слогана «Яснее дня, чернее ночи» была удостоена вакса (гуталин).</a:t>
            </a:r>
          </a:p>
          <a:p>
            <a:endParaRPr lang="et-EE" altLang="et-EE" smtClean="0"/>
          </a:p>
        </p:txBody>
      </p:sp>
      <p:pic>
        <p:nvPicPr>
          <p:cNvPr id="8397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3886200"/>
            <a:ext cx="3810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0606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Позиционирование и рекламная кампания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32938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smtClean="0"/>
              <a:t>Этапы создания рекламы</a:t>
            </a:r>
            <a:endParaRPr lang="et-EE" altLang="et-EE" smtClean="0"/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t-EE" smtClean="0"/>
              <a:t>Выбор конкретного товара/ услуги</a:t>
            </a:r>
          </a:p>
          <a:p>
            <a:r>
              <a:rPr lang="ru-RU" altLang="et-EE" smtClean="0"/>
              <a:t>Определение ЦА</a:t>
            </a:r>
          </a:p>
          <a:p>
            <a:r>
              <a:rPr lang="ru-RU" altLang="et-EE" smtClean="0"/>
              <a:t>Определение потребностей ЦА (опрос)</a:t>
            </a:r>
          </a:p>
          <a:p>
            <a:r>
              <a:rPr lang="ru-RU" altLang="et-EE" smtClean="0"/>
              <a:t>Позиционирование(неизвестное сделать известным)</a:t>
            </a:r>
          </a:p>
          <a:p>
            <a:r>
              <a:rPr lang="ru-RU" altLang="et-EE" smtClean="0"/>
              <a:t>Творческие приёмы – макет</a:t>
            </a:r>
          </a:p>
          <a:p>
            <a:r>
              <a:rPr lang="ru-RU" altLang="et-EE" smtClean="0"/>
              <a:t>Дизайнерское решение</a:t>
            </a:r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38294991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mtClean="0"/>
              <a:t>Оценка содержания рекламы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2100" b="1"/>
              <a:t>СИСТЕМА ОЦЕНКИ КРЕАТИВА "7+ DRIVE", СОЗДАННАЯ LEO BURNETT WORLDWIDE</a:t>
            </a:r>
            <a:endParaRPr lang="ru-RU" altLang="en-US" sz="2100"/>
          </a:p>
          <a:p>
            <a:pPr eaLnBrk="1" hangingPunct="1">
              <a:lnSpc>
                <a:spcPct val="90000"/>
              </a:lnSpc>
            </a:pPr>
            <a:r>
              <a:rPr lang="ru-RU" altLang="en-US" sz="2100"/>
              <a:t>10. НОВЫЕ СТАНДАРТЫ В МИРЕ</a:t>
            </a:r>
            <a:br>
              <a:rPr lang="ru-RU" altLang="en-US" sz="2100"/>
            </a:br>
            <a:r>
              <a:rPr lang="ru-RU" altLang="en-US" sz="2100"/>
              <a:t>9. НОВЫЕ СТАНДАРТЫ В РЕКЛАМЕ</a:t>
            </a:r>
            <a:br>
              <a:rPr lang="ru-RU" altLang="en-US" sz="2100"/>
            </a:br>
            <a:r>
              <a:rPr lang="ru-RU" altLang="en-US" sz="2100"/>
              <a:t>8. НОВЫЕ СТАНДАРТЫ В КАТЕГОРИИ</a:t>
            </a:r>
            <a:br>
              <a:rPr lang="ru-RU" altLang="en-US" sz="2100"/>
            </a:br>
            <a:r>
              <a:rPr lang="ru-RU" altLang="en-US" sz="2100"/>
              <a:t>7. МАСТЕРСТВО ИСПОЛНЕНИЯ</a:t>
            </a:r>
            <a:br>
              <a:rPr lang="ru-RU" altLang="en-US" sz="2100"/>
            </a:br>
            <a:r>
              <a:rPr lang="ru-RU" altLang="en-US" sz="2100"/>
              <a:t>6. СВЕЖАЯ ИДЕЯ</a:t>
            </a:r>
            <a:br>
              <a:rPr lang="ru-RU" altLang="en-US" sz="2100"/>
            </a:br>
            <a:r>
              <a:rPr lang="ru-RU" altLang="en-US" sz="2100"/>
              <a:t>5. ИННОВАЦИОННАЯ СТРАТЕГИЯ</a:t>
            </a:r>
            <a:br>
              <a:rPr lang="ru-RU" altLang="en-US" sz="2100"/>
            </a:br>
            <a:r>
              <a:rPr lang="ru-RU" altLang="en-US" sz="2100"/>
              <a:t>4. КЛИШЕ</a:t>
            </a:r>
            <a:br>
              <a:rPr lang="ru-RU" altLang="en-US" sz="2100"/>
            </a:br>
            <a:r>
              <a:rPr lang="ru-RU" altLang="en-US" sz="2100"/>
              <a:t>3. НЕКОНКУРЕНТОСПОСОБНО</a:t>
            </a:r>
            <a:br>
              <a:rPr lang="ru-RU" altLang="en-US" sz="2100"/>
            </a:br>
            <a:r>
              <a:rPr lang="ru-RU" altLang="en-US" sz="2100"/>
              <a:t>2. ДЕСТРУКТИВНО ДЛЯ БРЕНДА</a:t>
            </a:r>
            <a:br>
              <a:rPr lang="ru-RU" altLang="en-US" sz="2100"/>
            </a:br>
            <a:r>
              <a:rPr lang="ru-RU" altLang="en-US" sz="2100"/>
              <a:t>1. ОТВРАТИТЕЛЬНО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1847850" y="5194301"/>
            <a:ext cx="88201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800"/>
              <a:t>Три подгруппы: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800"/>
              <a:t>качества, которые никто не хотел бы видеть в своей работе (1–4); качества, к которым все стремятся, чтобы добиться высшего успеха (8–10);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en-US" sz="1800"/>
              <a:t> качества, благодаря которым можно избегать низших и добиваться высших результатов (5–7). </a:t>
            </a:r>
          </a:p>
        </p:txBody>
      </p:sp>
    </p:spTree>
    <p:extLst>
      <p:ext uri="{BB962C8B-B14F-4D97-AF65-F5344CB8AC3E}">
        <p14:creationId xmlns:p14="http://schemas.microsoft.com/office/powerpoint/2010/main" val="12176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t-EE" smtClean="0"/>
              <a:t>Этапы создания рекламы</a:t>
            </a:r>
            <a:endParaRPr lang="et-EE" altLang="et-EE" smtClean="0"/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t-EE" dirty="0" smtClean="0"/>
              <a:t>Выбор конкретного товара/ услуги</a:t>
            </a:r>
          </a:p>
          <a:p>
            <a:r>
              <a:rPr lang="ru-RU" altLang="et-EE" dirty="0" smtClean="0"/>
              <a:t>Определение ЦА</a:t>
            </a:r>
          </a:p>
          <a:p>
            <a:r>
              <a:rPr lang="ru-RU" altLang="et-EE" dirty="0" smtClean="0"/>
              <a:t>Определение потребностей ЦА (опрос)</a:t>
            </a:r>
          </a:p>
          <a:p>
            <a:r>
              <a:rPr lang="ru-RU" altLang="et-EE" dirty="0" smtClean="0"/>
              <a:t>Позиционирование(неизвестное сделать известным)</a:t>
            </a:r>
          </a:p>
          <a:p>
            <a:r>
              <a:rPr lang="ru-RU" altLang="et-EE" dirty="0" smtClean="0"/>
              <a:t>Творческие приёмы – макет</a:t>
            </a:r>
          </a:p>
          <a:p>
            <a:r>
              <a:rPr lang="ru-RU" altLang="et-EE" dirty="0" smtClean="0"/>
              <a:t>Дизайнерское решение</a:t>
            </a:r>
            <a:endParaRPr lang="et-EE" altLang="et-EE" dirty="0" smtClean="0"/>
          </a:p>
          <a:p>
            <a:r>
              <a:rPr lang="ru-RU" altLang="et-EE" dirty="0" smtClean="0"/>
              <a:t>Медиа план</a:t>
            </a:r>
            <a:endParaRPr lang="et-EE" altLang="et-EE" dirty="0" smtClean="0"/>
          </a:p>
        </p:txBody>
      </p:sp>
    </p:spTree>
    <p:extLst>
      <p:ext uri="{BB962C8B-B14F-4D97-AF65-F5344CB8AC3E}">
        <p14:creationId xmlns:p14="http://schemas.microsoft.com/office/powerpoint/2010/main" val="35481275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67" y="1416605"/>
            <a:ext cx="10927240" cy="444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281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913775" y="244929"/>
            <a:ext cx="10364451" cy="12573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SMM-стратегия </a:t>
            </a:r>
            <a:br>
              <a:rPr lang="ru-RU" dirty="0" smtClean="0"/>
            </a:br>
            <a:r>
              <a:rPr lang="ru-RU" dirty="0" smtClean="0"/>
              <a:t>структура:</a:t>
            </a:r>
            <a:r>
              <a:rPr lang="ru-RU" dirty="0"/>
              <a:t/>
            </a:r>
            <a:br>
              <a:rPr lang="ru-RU" dirty="0"/>
            </a:b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3"/>
          </p:nvPr>
        </p:nvSpPr>
        <p:spPr>
          <a:xfrm>
            <a:off x="913774" y="1061357"/>
            <a:ext cx="10363826" cy="5584371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/>
              <a:t>Цели продвижения</a:t>
            </a:r>
          </a:p>
          <a:p>
            <a:r>
              <a:rPr lang="ru-RU" dirty="0"/>
              <a:t>Методы продвижения</a:t>
            </a:r>
          </a:p>
          <a:p>
            <a:r>
              <a:rPr lang="ru-RU" dirty="0"/>
              <a:t>Анализ целевой аудитории</a:t>
            </a:r>
          </a:p>
          <a:p>
            <a:r>
              <a:rPr lang="ru-RU" dirty="0"/>
              <a:t>Анализ страниц компании в социальных сетях</a:t>
            </a:r>
          </a:p>
          <a:p>
            <a:r>
              <a:rPr lang="ru-RU" dirty="0"/>
              <a:t>Анализ конкурентов в социальных сетях</a:t>
            </a:r>
          </a:p>
          <a:p>
            <a:r>
              <a:rPr lang="ru-RU" dirty="0"/>
              <a:t>Позиционирование компании</a:t>
            </a:r>
          </a:p>
          <a:p>
            <a:r>
              <a:rPr lang="ru-RU" dirty="0"/>
              <a:t>Контентная политика</a:t>
            </a:r>
          </a:p>
          <a:p>
            <a:r>
              <a:rPr lang="ru-RU" dirty="0"/>
              <a:t>Стратегия коммуникации</a:t>
            </a:r>
          </a:p>
          <a:p>
            <a:r>
              <a:rPr lang="ru-RU" dirty="0"/>
              <a:t>Стратегия проведения конкурсов</a:t>
            </a:r>
          </a:p>
          <a:p>
            <a:r>
              <a:rPr lang="ru-RU" dirty="0"/>
              <a:t>Стратегия работы с рекламой</a:t>
            </a:r>
          </a:p>
          <a:p>
            <a:r>
              <a:rPr lang="ru-RU" dirty="0"/>
              <a:t>KPI</a:t>
            </a:r>
          </a:p>
          <a:p>
            <a:r>
              <a:rPr lang="ru-RU" dirty="0"/>
              <a:t>+ опционально — примеры дизайнерского оформления страницы/постов/</a:t>
            </a:r>
            <a:r>
              <a:rPr lang="ru-RU" dirty="0" err="1"/>
              <a:t>сторис</a:t>
            </a:r>
            <a:r>
              <a:rPr lang="ru-RU" dirty="0"/>
              <a:t>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868421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404813"/>
            <a:ext cx="8001000" cy="103505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en-US" sz="2000"/>
              <a:t/>
            </a:r>
            <a:br>
              <a:rPr lang="ru-RU" altLang="en-US" sz="2000"/>
            </a:br>
            <a:r>
              <a:rPr lang="ru-RU" altLang="en-US" sz="2000"/>
              <a:t>Матрица Росситера-Перси</a:t>
            </a:r>
            <a:br>
              <a:rPr lang="ru-RU" altLang="en-US" sz="2000"/>
            </a:br>
            <a:r>
              <a:rPr lang="ru-RU" altLang="en-US" sz="2000"/>
              <a:t/>
            </a:r>
            <a:br>
              <a:rPr lang="ru-RU" altLang="en-US" sz="2000"/>
            </a:br>
            <a:r>
              <a:rPr lang="ru-RU" altLang="en-US" sz="2000"/>
              <a:t>ОСВЕДОМЛЕННОСТЬ О МАРКЕ</a:t>
            </a:r>
            <a:endParaRPr lang="ru-RU" altLang="en-US" sz="3400"/>
          </a:p>
        </p:txBody>
      </p:sp>
      <p:pic>
        <p:nvPicPr>
          <p:cNvPr id="8806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48000" contrast="5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"/>
          <a:stretch>
            <a:fillRect/>
          </a:stretch>
        </p:blipFill>
        <p:spPr>
          <a:xfrm>
            <a:off x="1524000" y="3317876"/>
            <a:ext cx="9144000" cy="354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7935" name="Group 47"/>
          <p:cNvGraphicFramePr>
            <a:graphicFrameLocks noGrp="1"/>
          </p:cNvGraphicFramePr>
          <p:nvPr/>
        </p:nvGraphicFramePr>
        <p:xfrm>
          <a:off x="2424113" y="1700213"/>
          <a:ext cx="7129462" cy="1552576"/>
        </p:xfrm>
        <a:graphic>
          <a:graphicData uri="http://schemas.openxmlformats.org/drawingml/2006/table">
            <a:tbl>
              <a:tblPr/>
              <a:tblGrid>
                <a:gridCol w="3624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546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Узнавание марки</a:t>
                      </a:r>
                      <a:r>
                        <a:rPr kumimoji="0" lang="et-E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Вспоминание марки</a:t>
                      </a:r>
                      <a:r>
                        <a:rPr kumimoji="0" lang="et-E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месте покупки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совершения покупки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Марка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потребность в категории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Потребность в категории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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Wingdings" pitchFamily="2" charset="2"/>
                        </a:rPr>
                        <a:t>марка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8082" name="Rectangle 1"/>
          <p:cNvSpPr>
            <a:spLocks noChangeArrowheads="1"/>
          </p:cNvSpPr>
          <p:nvPr/>
        </p:nvSpPr>
        <p:spPr bwMode="auto">
          <a:xfrm>
            <a:off x="3432175" y="4797425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t-EE" altLang="en-US" sz="1800"/>
              <a:t>3</a:t>
            </a:r>
            <a:endParaRPr lang="ru-RU" altLang="en-US" sz="1800"/>
          </a:p>
        </p:txBody>
      </p:sp>
      <p:sp>
        <p:nvSpPr>
          <p:cNvPr id="88083" name="Rectangle 2"/>
          <p:cNvSpPr>
            <a:spLocks noChangeArrowheads="1"/>
          </p:cNvSpPr>
          <p:nvPr/>
        </p:nvSpPr>
        <p:spPr bwMode="auto">
          <a:xfrm>
            <a:off x="8399464" y="4724400"/>
            <a:ext cx="414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t-EE" altLang="en-US" sz="1800"/>
              <a:t>4</a:t>
            </a:r>
            <a:endParaRPr lang="ru-RU" altLang="en-US" sz="1800"/>
          </a:p>
        </p:txBody>
      </p:sp>
      <p:sp>
        <p:nvSpPr>
          <p:cNvPr id="88084" name="Rectangle 3"/>
          <p:cNvSpPr>
            <a:spLocks noChangeArrowheads="1"/>
          </p:cNvSpPr>
          <p:nvPr/>
        </p:nvSpPr>
        <p:spPr bwMode="auto">
          <a:xfrm>
            <a:off x="3416301" y="5934075"/>
            <a:ext cx="735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t-EE" altLang="en-US" sz="1800"/>
              <a:t>5</a:t>
            </a:r>
            <a:endParaRPr lang="ru-RU" altLang="en-US" sz="1800"/>
          </a:p>
        </p:txBody>
      </p:sp>
    </p:spTree>
    <p:extLst>
      <p:ext uri="{BB962C8B-B14F-4D97-AF65-F5344CB8AC3E}">
        <p14:creationId xmlns:p14="http://schemas.microsoft.com/office/powerpoint/2010/main" val="41420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3400"/>
              <a:t>Методы планирования рекламного бюджета компании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600"/>
              <a:t>Как не надо: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600" b="1"/>
              <a:t>Интуитивный метод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600" b="1"/>
              <a:t>Метод остаточных средств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600" b="1"/>
              <a:t>Исторический подход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600"/>
              <a:t>Как следует: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600" b="1"/>
              <a:t>Процент от продаж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600" b="1"/>
              <a:t>Метод конкурентного паритета (метод Шроера)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600" b="1"/>
              <a:t> Экспертный метод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2600" b="1"/>
              <a:t> Метод целей и задач</a:t>
            </a:r>
          </a:p>
        </p:txBody>
      </p:sp>
    </p:spTree>
    <p:extLst>
      <p:ext uri="{BB962C8B-B14F-4D97-AF65-F5344CB8AC3E}">
        <p14:creationId xmlns:p14="http://schemas.microsoft.com/office/powerpoint/2010/main" val="40228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4080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3400" b="1"/>
              <a:t>Классификация аудиторий по мотивам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ru-RU" altLang="en-US" sz="2100"/>
          </a:p>
          <a:p>
            <a:pPr eaLnBrk="1" hangingPunct="1">
              <a:lnSpc>
                <a:spcPct val="80000"/>
              </a:lnSpc>
            </a:pPr>
            <a:r>
              <a:rPr lang="ru-RU" altLang="en-US" sz="2100"/>
              <a:t>Негативные (информационные)мотивы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100"/>
              <a:t>1. Снятие проблемы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100"/>
              <a:t>2. Избежание проблемы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100"/>
              <a:t>3. Неполное удовлетворение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100"/>
              <a:t>4. Смешанные мотив   «приемлемость-избежание»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100"/>
              <a:t>5. Обычное истощение запасов</a:t>
            </a:r>
          </a:p>
          <a:p>
            <a:pPr eaLnBrk="1" hangingPunct="1">
              <a:lnSpc>
                <a:spcPct val="80000"/>
              </a:lnSpc>
            </a:pPr>
            <a:endParaRPr lang="ru-RU" altLang="en-US" sz="2100"/>
          </a:p>
          <a:p>
            <a:pPr eaLnBrk="1" hangingPunct="1">
              <a:lnSpc>
                <a:spcPct val="80000"/>
              </a:lnSpc>
            </a:pPr>
            <a:r>
              <a:rPr lang="ru-RU" altLang="en-US" sz="2100"/>
              <a:t>Позитивные (трансформационные)мотивы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100"/>
              <a:t>6. Сенсорное удовлетворение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100"/>
              <a:t>7. Интеллектуальное или профессиональное стимулирование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en-US" sz="2100"/>
              <a:t>8. Социальное одобрение</a:t>
            </a:r>
          </a:p>
        </p:txBody>
      </p:sp>
    </p:spTree>
    <p:extLst>
      <p:ext uri="{BB962C8B-B14F-4D97-AF65-F5344CB8AC3E}">
        <p14:creationId xmlns:p14="http://schemas.microsoft.com/office/powerpoint/2010/main" val="37504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3400"/>
              <a:t>1.Рекламные приемы узнавания марки 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2100"/>
              <a:t>Обеспечить достаточный контакт с упаковкой и названием марки в рекламе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100"/>
              <a:t>Необходимо напомнить о потребности в категории (если она неочевидна)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100"/>
              <a:t>После первой рекламной «атаки» требуется ослабить интенсивность рекламы в СМИ (обязателен контроль за отношением к марке)</a:t>
            </a:r>
          </a:p>
          <a:p>
            <a:pPr eaLnBrk="1" hangingPunct="1">
              <a:lnSpc>
                <a:spcPct val="90000"/>
              </a:lnSpc>
            </a:pPr>
            <a:endParaRPr lang="ru-RU" altLang="en-US" sz="2100"/>
          </a:p>
          <a:p>
            <a:pPr eaLnBrk="1" hangingPunct="1">
              <a:lnSpc>
                <a:spcPct val="90000"/>
              </a:lnSpc>
            </a:pPr>
            <a:r>
              <a:rPr lang="ru-RU" altLang="en-US" sz="2100" i="1"/>
              <a:t>Требует визуальных образов и цвета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100" i="1"/>
              <a:t>Механизмы узнавания: сначала видим, а потом у нас формируются потребности в категории</a:t>
            </a:r>
            <a:r>
              <a:rPr lang="ru-RU" altLang="en-US" sz="21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74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3400"/>
              <a:t>2. Стратегия рекламирования для усиления вспоминаемости марки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en-US" sz="1900"/>
              <a:t>Свяжите потребность в категории с названием марки в главной строке рекламного текста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900"/>
              <a:t>Повторяйте связь (а не только название марки)</a:t>
            </a:r>
            <a:endParaRPr lang="et-EE" altLang="en-US" sz="1900"/>
          </a:p>
          <a:p>
            <a:pPr eaLnBrk="1" hangingPunct="1">
              <a:lnSpc>
                <a:spcPct val="80000"/>
              </a:lnSpc>
            </a:pPr>
            <a:r>
              <a:rPr lang="ru-RU" altLang="en-US" sz="1900"/>
              <a:t>Попытайтесь усилить «личную» связь покупателя с маркой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900"/>
              <a:t>Рассмотрите возможность пригласить специального ведущего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900"/>
              <a:t>Мнемонический прием или рекламная песня способны повысить вспоминаемость марки (для ТВ- и радиорекламы)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en-US" sz="1900"/>
              <a:t>Соотносите интенсивность собственной рекламы с рекламой конкурентов</a:t>
            </a:r>
          </a:p>
          <a:p>
            <a:pPr eaLnBrk="1" hangingPunct="1">
              <a:lnSpc>
                <a:spcPct val="80000"/>
              </a:lnSpc>
            </a:pPr>
            <a:endParaRPr lang="ru-RU" altLang="en-US" sz="1900"/>
          </a:p>
          <a:p>
            <a:pPr eaLnBrk="1" hangingPunct="1">
              <a:lnSpc>
                <a:spcPct val="80000"/>
              </a:lnSpc>
            </a:pPr>
            <a:r>
              <a:rPr lang="ru-RU" altLang="en-US" sz="1900" i="1"/>
              <a:t>Всегда вербальный процесс, мы марку проговариваем</a:t>
            </a:r>
            <a:r>
              <a:rPr lang="ru-RU" altLang="en-US" sz="19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1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1518</Words>
  <Application>Microsoft Office PowerPoint</Application>
  <PresentationFormat>Laiekraan</PresentationFormat>
  <Paragraphs>260</Paragraphs>
  <Slides>61</Slides>
  <Notes>0</Notes>
  <HiddenSlides>0</HiddenSlides>
  <MMClips>0</MMClips>
  <ScaleCrop>false</ScaleCrop>
  <HeadingPairs>
    <vt:vector size="8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1</vt:i4>
      </vt:variant>
      <vt:variant>
        <vt:lpstr>Manustatud OLE-serverid</vt:lpstr>
      </vt:variant>
      <vt:variant>
        <vt:i4>1</vt:i4>
      </vt:variant>
      <vt:variant>
        <vt:lpstr>Slaidipealkirjad</vt:lpstr>
      </vt:variant>
      <vt:variant>
        <vt:i4>61</vt:i4>
      </vt:variant>
    </vt:vector>
  </HeadingPairs>
  <TitlesOfParts>
    <vt:vector size="69" baseType="lpstr">
      <vt:lpstr>Arial</vt:lpstr>
      <vt:lpstr>Calibri</vt:lpstr>
      <vt:lpstr>Calibri Light</vt:lpstr>
      <vt:lpstr>Times New Roman</vt:lpstr>
      <vt:lpstr>Verdana</vt:lpstr>
      <vt:lpstr>Wingdings</vt:lpstr>
      <vt:lpstr>Office'i kujundus</vt:lpstr>
      <vt:lpstr>Worksheet</vt:lpstr>
      <vt:lpstr>Sisuturundus Маркетинговый контент</vt:lpstr>
      <vt:lpstr>100 навыков SMM специалиста</vt:lpstr>
      <vt:lpstr>Маркетинг и Каналы коммуникации</vt:lpstr>
      <vt:lpstr>Творческая стратегия рекламной коммуникации</vt:lpstr>
      <vt:lpstr>Матрица  Росситера-Перси стр.221</vt:lpstr>
      <vt:lpstr> Матрица Росситера-Перси  ОСВЕДОМЛЕННОСТЬ О МАРКЕ</vt:lpstr>
      <vt:lpstr>Классификация аудиторий по мотивам</vt:lpstr>
      <vt:lpstr>1.Рекламные приемы узнавания марки </vt:lpstr>
      <vt:lpstr>2. Стратегия рекламирования для усиления вспоминаемости марки </vt:lpstr>
      <vt:lpstr>3. Низкововлечённая/ информационная</vt:lpstr>
      <vt:lpstr>4. Стратегические приемы рекламы для низкововлеченной/ трансформационной  аудитории</vt:lpstr>
      <vt:lpstr>5. Высокая вовлечённость информационное</vt:lpstr>
      <vt:lpstr>6. Высокововлечённая трансформационная</vt:lpstr>
      <vt:lpstr>Минимальная эффективная частота, расчёт</vt:lpstr>
      <vt:lpstr>Теория рекламы. </vt:lpstr>
      <vt:lpstr>Теория рекламы</vt:lpstr>
      <vt:lpstr>Реклама</vt:lpstr>
      <vt:lpstr>Цели рекламной деятельности: (создайте шкалы)</vt:lpstr>
      <vt:lpstr>Осведомлённость </vt:lpstr>
      <vt:lpstr>Шкала грамотности</vt:lpstr>
      <vt:lpstr>Позитивное отношение </vt:lpstr>
      <vt:lpstr>PowerPointi esitlus</vt:lpstr>
      <vt:lpstr>Узнаваемость </vt:lpstr>
      <vt:lpstr>Дифференцироваться от конкурентов</vt:lpstr>
      <vt:lpstr>Имидж </vt:lpstr>
      <vt:lpstr>PowerPointi esitlus</vt:lpstr>
      <vt:lpstr>Рекламная деятельность </vt:lpstr>
      <vt:lpstr>Закон о рекламе  14 групп(по парам) Принят 12 марта 2008 г.</vt:lpstr>
      <vt:lpstr>PowerPointi esitlus</vt:lpstr>
      <vt:lpstr>PowerPointi esitlus</vt:lpstr>
      <vt:lpstr>Глава 3.  ТОВАРЫ И УСЛУГИ, РЕКЛАМА КОТОРЫХ ЗАПРЕЩЕНА</vt:lpstr>
      <vt:lpstr>Формула коммуникации </vt:lpstr>
      <vt:lpstr>AIDA  (термин введен Э.Левисом в 1896г.). 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Примеры, как надо.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Роль творческой стратегии в рекламной коммуникации</vt:lpstr>
      <vt:lpstr>Яснее дня, чернее ночи</vt:lpstr>
      <vt:lpstr>PowerPointi esitlus</vt:lpstr>
      <vt:lpstr>PowerPointi esitlus</vt:lpstr>
      <vt:lpstr>Позиционирование и рекламная кампания</vt:lpstr>
      <vt:lpstr>Этапы создания рекламы</vt:lpstr>
      <vt:lpstr>Оценка содержания рекламы</vt:lpstr>
      <vt:lpstr>Этапы создания рекламы</vt:lpstr>
      <vt:lpstr>PowerPointi esitlus</vt:lpstr>
      <vt:lpstr>SMM-стратегия  структура: </vt:lpstr>
      <vt:lpstr>Методы планирования рекламного бюджета компании 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Promotion</dc:title>
  <dc:creator>moroz</dc:creator>
  <cp:lastModifiedBy>moroz</cp:lastModifiedBy>
  <cp:revision>8</cp:revision>
  <dcterms:created xsi:type="dcterms:W3CDTF">2022-02-09T15:08:18Z</dcterms:created>
  <dcterms:modified xsi:type="dcterms:W3CDTF">2022-11-03T08:31:29Z</dcterms:modified>
</cp:coreProperties>
</file>